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7010400" cy="9296400"/>
  <p:embeddedFontLst>
    <p:embeddedFont>
      <p:font typeface="Proxima Nov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CizvTauaNomFFQ35mI1gj4GN1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2.xml"/><Relationship Id="rId18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6575" lIns="93175" spcFirstLastPara="1" rIns="93175" wrap="square" tIns="465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6575" lIns="93175" spcFirstLastPara="1" rIns="93175" wrap="square" tIns="465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1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anchorCtr="0" anchor="t" bIns="46575" lIns="93175" spcFirstLastPara="1" rIns="93175" wrap="square" tIns="46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4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7907200" y="2863679"/>
            <a:ext cx="5664725" cy="48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4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-509352">
            <a:off x="6884551" y="-1096864"/>
            <a:ext cx="6688104" cy="575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0" y="2439492"/>
            <a:ext cx="12447297" cy="2052735"/>
          </a:xfrm>
          <a:prstGeom prst="rect">
            <a:avLst/>
          </a:prstGeom>
          <a:solidFill>
            <a:srgbClr val="4192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 txBox="1"/>
          <p:nvPr>
            <p:ph type="title"/>
          </p:nvPr>
        </p:nvSpPr>
        <p:spPr>
          <a:xfrm>
            <a:off x="831850" y="91588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" type="body"/>
          </p:nvPr>
        </p:nvSpPr>
        <p:spPr>
          <a:xfrm>
            <a:off x="831850" y="387857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14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2" name="Google Shape;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935" y="4689624"/>
            <a:ext cx="3185673" cy="6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Title and Content">
  <p:cSld name="Purple Title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537" y="5991382"/>
            <a:ext cx="3185673" cy="6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/>
          <p:nvPr/>
        </p:nvSpPr>
        <p:spPr>
          <a:xfrm>
            <a:off x="0" y="-23910"/>
            <a:ext cx="12192000" cy="2052735"/>
          </a:xfrm>
          <a:prstGeom prst="rect">
            <a:avLst/>
          </a:prstGeom>
          <a:solidFill>
            <a:srgbClr val="8A93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>
            <a:off x="838200" y="2028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4" name="Google Shape;84;p23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8827281" y="4434192"/>
            <a:ext cx="4467307" cy="384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3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iwinkle Title and Content">
  <p:cSld name="Periwinkle Title and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537" y="5991382"/>
            <a:ext cx="3185673" cy="6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4"/>
          <p:cNvSpPr/>
          <p:nvPr/>
        </p:nvSpPr>
        <p:spPr>
          <a:xfrm>
            <a:off x="0" y="-23910"/>
            <a:ext cx="12192000" cy="2052735"/>
          </a:xfrm>
          <a:prstGeom prst="rect">
            <a:avLst/>
          </a:prstGeom>
          <a:solidFill>
            <a:srgbClr val="7B96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" type="body"/>
          </p:nvPr>
        </p:nvSpPr>
        <p:spPr>
          <a:xfrm>
            <a:off x="838200" y="2028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24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8827281" y="4434192"/>
            <a:ext cx="4467307" cy="384431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4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 Section Header">
  <p:cSld name="Dark Blue 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5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7907200" y="2863679"/>
            <a:ext cx="5664725" cy="48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5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-509352">
            <a:off x="6884551" y="-1096864"/>
            <a:ext cx="6688104" cy="575540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5"/>
          <p:cNvSpPr/>
          <p:nvPr/>
        </p:nvSpPr>
        <p:spPr>
          <a:xfrm>
            <a:off x="-264694" y="2439492"/>
            <a:ext cx="12711992" cy="2052735"/>
          </a:xfrm>
          <a:prstGeom prst="rect">
            <a:avLst/>
          </a:prstGeom>
          <a:solidFill>
            <a:srgbClr val="162E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8022" y="4628671"/>
            <a:ext cx="4254169" cy="8921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5"/>
          <p:cNvSpPr txBox="1"/>
          <p:nvPr>
            <p:ph type="title"/>
          </p:nvPr>
        </p:nvSpPr>
        <p:spPr>
          <a:xfrm>
            <a:off x="831850" y="91588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5"/>
          <p:cNvSpPr txBox="1"/>
          <p:nvPr>
            <p:ph idx="1" type="body"/>
          </p:nvPr>
        </p:nvSpPr>
        <p:spPr>
          <a:xfrm>
            <a:off x="831850" y="387857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0" name="Google Shape;100;p25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Section Header">
  <p:cSld name="Purple Section Header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6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7907200" y="2863679"/>
            <a:ext cx="5664725" cy="48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6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-509352">
            <a:off x="6884551" y="-1096864"/>
            <a:ext cx="6688104" cy="575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6"/>
          <p:cNvSpPr/>
          <p:nvPr/>
        </p:nvSpPr>
        <p:spPr>
          <a:xfrm>
            <a:off x="0" y="2439492"/>
            <a:ext cx="12447297" cy="2052735"/>
          </a:xfrm>
          <a:prstGeom prst="rect">
            <a:avLst/>
          </a:prstGeom>
          <a:solidFill>
            <a:srgbClr val="8A93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6"/>
          <p:cNvSpPr txBox="1"/>
          <p:nvPr>
            <p:ph type="title"/>
          </p:nvPr>
        </p:nvSpPr>
        <p:spPr>
          <a:xfrm>
            <a:off x="831850" y="91588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831850" y="387857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935" y="4689624"/>
            <a:ext cx="3185673" cy="6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iwinkle Section Header">
  <p:cSld name="Periwinkle Section Head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7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7907200" y="2863679"/>
            <a:ext cx="5664725" cy="4874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7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-509352">
            <a:off x="6884551" y="-1096864"/>
            <a:ext cx="6688104" cy="575540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7"/>
          <p:cNvSpPr/>
          <p:nvPr/>
        </p:nvSpPr>
        <p:spPr>
          <a:xfrm>
            <a:off x="0" y="2439492"/>
            <a:ext cx="12447297" cy="2052735"/>
          </a:xfrm>
          <a:prstGeom prst="rect">
            <a:avLst/>
          </a:prstGeom>
          <a:solidFill>
            <a:srgbClr val="7B96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7"/>
          <p:cNvSpPr txBox="1"/>
          <p:nvPr>
            <p:ph type="title"/>
          </p:nvPr>
        </p:nvSpPr>
        <p:spPr>
          <a:xfrm>
            <a:off x="831850" y="91588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831850" y="387857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27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6" name="Google Shape;1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935" y="4689624"/>
            <a:ext cx="3185673" cy="66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 Two Content">
  <p:cSld name="Dark Blue Two Conten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/>
          <p:nvPr/>
        </p:nvSpPr>
        <p:spPr>
          <a:xfrm>
            <a:off x="-72788" y="-345331"/>
            <a:ext cx="12447297" cy="2052735"/>
          </a:xfrm>
          <a:prstGeom prst="rect">
            <a:avLst/>
          </a:prstGeom>
          <a:solidFill>
            <a:srgbClr val="162E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327" y="6142558"/>
            <a:ext cx="3185673" cy="6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8"/>
          <p:cNvSpPr txBox="1"/>
          <p:nvPr>
            <p:ph type="title"/>
          </p:nvPr>
        </p:nvSpPr>
        <p:spPr>
          <a:xfrm>
            <a:off x="838200" y="279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8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Two Content">
  <p:cSld name="Purple Two Conten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>
            <a:off x="0" y="-345331"/>
            <a:ext cx="12447297" cy="2052735"/>
          </a:xfrm>
          <a:prstGeom prst="rect">
            <a:avLst/>
          </a:prstGeom>
          <a:solidFill>
            <a:srgbClr val="8A93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327" y="6129924"/>
            <a:ext cx="3185673" cy="6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9"/>
          <p:cNvSpPr txBox="1"/>
          <p:nvPr>
            <p:ph type="title"/>
          </p:nvPr>
        </p:nvSpPr>
        <p:spPr>
          <a:xfrm>
            <a:off x="838200" y="279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9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iwinkle Two Content">
  <p:cSld name="Periwinkle Two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/>
          <p:nvPr/>
        </p:nvSpPr>
        <p:spPr>
          <a:xfrm>
            <a:off x="0" y="-345331"/>
            <a:ext cx="12447297" cy="2052735"/>
          </a:xfrm>
          <a:prstGeom prst="rect">
            <a:avLst/>
          </a:prstGeom>
          <a:solidFill>
            <a:srgbClr val="7B96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327" y="6140019"/>
            <a:ext cx="3185673" cy="6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0"/>
          <p:cNvSpPr txBox="1"/>
          <p:nvPr>
            <p:ph type="title"/>
          </p:nvPr>
        </p:nvSpPr>
        <p:spPr>
          <a:xfrm>
            <a:off x="838200" y="2794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30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 Content with Caption">
  <p:cSld name="Dark Blue Content with Caption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1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4570545" y="-937545"/>
            <a:ext cx="3050911" cy="262544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1"/>
          <p:cNvSpPr/>
          <p:nvPr/>
        </p:nvSpPr>
        <p:spPr>
          <a:xfrm>
            <a:off x="0" y="0"/>
            <a:ext cx="5008418" cy="6858000"/>
          </a:xfrm>
          <a:prstGeom prst="rect">
            <a:avLst/>
          </a:prstGeom>
          <a:solidFill>
            <a:srgbClr val="162E50"/>
          </a:solidFill>
          <a:ln cap="flat" cmpd="sng" w="12700">
            <a:solidFill>
              <a:srgbClr val="0A376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3" name="Google Shape;143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44" name="Google Shape;144;p31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 rot="-1282521">
            <a:off x="9102472" y="4992827"/>
            <a:ext cx="4017571" cy="34572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1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1454" y="5411113"/>
            <a:ext cx="5714286" cy="190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Content with Caption">
  <p:cSld name="Purple Content with Capti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4570545" y="-937545"/>
            <a:ext cx="3050911" cy="262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 rot="-1282521">
            <a:off x="9102472" y="4992827"/>
            <a:ext cx="4017571" cy="345729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0"/>
            <a:ext cx="5008418" cy="6858000"/>
          </a:xfrm>
          <a:prstGeom prst="rect">
            <a:avLst/>
          </a:prstGeom>
          <a:solidFill>
            <a:srgbClr val="8A93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3" name="Google Shape;153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4" name="Google Shape;154;p32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1454" y="5411113"/>
            <a:ext cx="5714286" cy="190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Content with Caption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5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4570545" y="-937545"/>
            <a:ext cx="3050911" cy="262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15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 rot="-1282521">
            <a:off x="9102472" y="4992827"/>
            <a:ext cx="4017571" cy="345729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5"/>
          <p:cNvSpPr/>
          <p:nvPr/>
        </p:nvSpPr>
        <p:spPr>
          <a:xfrm>
            <a:off x="0" y="0"/>
            <a:ext cx="3827342" cy="6858000"/>
          </a:xfrm>
          <a:prstGeom prst="rect">
            <a:avLst/>
          </a:prstGeom>
          <a:solidFill>
            <a:srgbClr val="4192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5"/>
          <p:cNvSpPr txBox="1"/>
          <p:nvPr>
            <p:ph type="title"/>
          </p:nvPr>
        </p:nvSpPr>
        <p:spPr>
          <a:xfrm>
            <a:off x="100687" y="375176"/>
            <a:ext cx="35661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100686" y="2096450"/>
            <a:ext cx="3566151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0" name="Google Shape;30;p15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50552" y="5494709"/>
            <a:ext cx="5463495" cy="1821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iwinkle Content with Caption">
  <p:cSld name="Periwinkle Content with Caption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3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rot="1084641">
            <a:off x="4570545" y="-937545"/>
            <a:ext cx="3050911" cy="262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3"/>
          <p:cNvPicPr preferRelativeResize="0"/>
          <p:nvPr/>
        </p:nvPicPr>
        <p:blipFill rotWithShape="1">
          <a:blip r:embed="rId2">
            <a:alphaModFix amt="17000"/>
          </a:blip>
          <a:srcRect b="0" l="0" r="0" t="0"/>
          <a:stretch/>
        </p:blipFill>
        <p:spPr>
          <a:xfrm rot="-1282521">
            <a:off x="9102472" y="4992827"/>
            <a:ext cx="4017571" cy="345729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3"/>
          <p:cNvSpPr/>
          <p:nvPr/>
        </p:nvSpPr>
        <p:spPr>
          <a:xfrm>
            <a:off x="0" y="0"/>
            <a:ext cx="5008418" cy="6858000"/>
          </a:xfrm>
          <a:prstGeom prst="rect">
            <a:avLst/>
          </a:prstGeom>
          <a:solidFill>
            <a:srgbClr val="7B96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2" name="Google Shape;162;p3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63" name="Google Shape;163;p33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1454" y="5411113"/>
            <a:ext cx="5714286" cy="1904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itle and Content">
  <p:cSld name="Teal 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6"/>
          <p:cNvSpPr/>
          <p:nvPr/>
        </p:nvSpPr>
        <p:spPr>
          <a:xfrm>
            <a:off x="0" y="-23910"/>
            <a:ext cx="12192000" cy="1621801"/>
          </a:xfrm>
          <a:prstGeom prst="rect">
            <a:avLst/>
          </a:prstGeom>
          <a:solidFill>
            <a:srgbClr val="4192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6"/>
          <p:cNvSpPr txBox="1"/>
          <p:nvPr>
            <p:ph type="title"/>
          </p:nvPr>
        </p:nvSpPr>
        <p:spPr>
          <a:xfrm>
            <a:off x="834960" y="124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" type="body"/>
          </p:nvPr>
        </p:nvSpPr>
        <p:spPr>
          <a:xfrm>
            <a:off x="838200" y="2028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" name="Google Shape;36;p16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>
            <a:off x="8827281" y="4434192"/>
            <a:ext cx="4467307" cy="384431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6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0" y="-345330"/>
            <a:ext cx="12447297" cy="1786204"/>
          </a:xfrm>
          <a:prstGeom prst="rect">
            <a:avLst/>
          </a:prstGeom>
          <a:solidFill>
            <a:srgbClr val="4192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762000" y="-1150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 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0" y="2239347"/>
            <a:ext cx="12192000" cy="2052735"/>
          </a:xfrm>
          <a:prstGeom prst="rect">
            <a:avLst/>
          </a:prstGeom>
          <a:solidFill>
            <a:srgbClr val="162E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roxima Nova"/>
              <a:buNone/>
              <a:defRPr sz="5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-743338" y="1308046"/>
            <a:ext cx="2442305" cy="232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8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10353227" y="2747924"/>
            <a:ext cx="2153146" cy="20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0021" y="5302740"/>
            <a:ext cx="4765568" cy="99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itle Slide">
  <p:cSld name="Teal 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/>
        </p:nvSpPr>
        <p:spPr>
          <a:xfrm>
            <a:off x="0" y="2239347"/>
            <a:ext cx="12192000" cy="2052735"/>
          </a:xfrm>
          <a:prstGeom prst="rect">
            <a:avLst/>
          </a:prstGeom>
          <a:solidFill>
            <a:srgbClr val="4192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roxima Nova"/>
              <a:buNone/>
              <a:defRPr sz="5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5" name="Google Shape;55;p19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-743338" y="1308046"/>
            <a:ext cx="2442305" cy="232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9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10353227" y="2747924"/>
            <a:ext cx="2153146" cy="20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0021" y="5317094"/>
            <a:ext cx="4765568" cy="99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rple Title Slide">
  <p:cSld name="Purple Title Slid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/>
          <p:nvPr/>
        </p:nvSpPr>
        <p:spPr>
          <a:xfrm>
            <a:off x="0" y="2239347"/>
            <a:ext cx="12192000" cy="2052735"/>
          </a:xfrm>
          <a:prstGeom prst="rect">
            <a:avLst/>
          </a:prstGeom>
          <a:solidFill>
            <a:srgbClr val="8A93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roxima Nova"/>
              <a:buNone/>
              <a:defRPr sz="5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2" name="Google Shape;62;p20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-743338" y="1308046"/>
            <a:ext cx="2442305" cy="232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0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10353227" y="2747924"/>
            <a:ext cx="2153146" cy="20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0021" y="5331021"/>
            <a:ext cx="4765568" cy="99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riwinkle Title Slide ">
  <p:cSld name="Periwinkle Title Slide 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/>
          <p:nvPr/>
        </p:nvSpPr>
        <p:spPr>
          <a:xfrm>
            <a:off x="0" y="2239347"/>
            <a:ext cx="12192000" cy="2052735"/>
          </a:xfrm>
          <a:prstGeom prst="rect">
            <a:avLst/>
          </a:prstGeom>
          <a:solidFill>
            <a:srgbClr val="7B96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roxima Nova"/>
              <a:buNone/>
              <a:defRPr sz="5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69" name="Google Shape;69;p21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-743338" y="1308046"/>
            <a:ext cx="2442305" cy="2328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1"/>
          <p:cNvPicPr preferRelativeResize="0"/>
          <p:nvPr/>
        </p:nvPicPr>
        <p:blipFill rotWithShape="1">
          <a:blip r:embed="rId2">
            <a:alphaModFix amt="15000"/>
          </a:blip>
          <a:srcRect b="0" l="0" r="0" t="0"/>
          <a:stretch/>
        </p:blipFill>
        <p:spPr>
          <a:xfrm flipH="1">
            <a:off x="10353227" y="2747924"/>
            <a:ext cx="2153146" cy="205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0021" y="5349875"/>
            <a:ext cx="4765568" cy="999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Blue Title and Content">
  <p:cSld name="Dark Blue Title and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4537" y="5991382"/>
            <a:ext cx="3185673" cy="66803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2"/>
          <p:cNvSpPr/>
          <p:nvPr/>
        </p:nvSpPr>
        <p:spPr>
          <a:xfrm>
            <a:off x="0" y="-23910"/>
            <a:ext cx="12192000" cy="2052735"/>
          </a:xfrm>
          <a:prstGeom prst="rect">
            <a:avLst/>
          </a:prstGeom>
          <a:solidFill>
            <a:srgbClr val="162E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>
            <a:off x="838200" y="2028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" name="Google Shape;77;p22"/>
          <p:cNvPicPr preferRelativeResize="0"/>
          <p:nvPr/>
        </p:nvPicPr>
        <p:blipFill rotWithShape="1">
          <a:blip r:embed="rId3">
            <a:alphaModFix amt="15000"/>
          </a:blip>
          <a:srcRect b="0" l="0" r="0" t="0"/>
          <a:stretch/>
        </p:blipFill>
        <p:spPr>
          <a:xfrm>
            <a:off x="8827281" y="4434192"/>
            <a:ext cx="4467307" cy="384431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2"/>
          <p:cNvSpPr txBox="1"/>
          <p:nvPr/>
        </p:nvSpPr>
        <p:spPr>
          <a:xfrm>
            <a:off x="8607360" y="635311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b="0" i="0" sz="1800" u="none" cap="none" strike="noStrike">
              <a:solidFill>
                <a:srgbClr val="162E5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4400"/>
              <a:buFont typeface="Proxima Nova"/>
              <a:buNone/>
              <a:defRPr b="0" i="0" sz="44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162E5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"/>
          <p:cNvSpPr txBox="1"/>
          <p:nvPr>
            <p:ph type="title"/>
          </p:nvPr>
        </p:nvSpPr>
        <p:spPr>
          <a:xfrm>
            <a:off x="164387" y="915887"/>
            <a:ext cx="11544683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</a:pPr>
            <a:r>
              <a:rPr lang="en-US" sz="4400"/>
              <a:t>QCIPN CLINICAL CARE COORDINATION PROGRAM A Team-Based Model of Care</a:t>
            </a:r>
            <a:endParaRPr/>
          </a:p>
        </p:txBody>
      </p:sp>
      <p:sp>
        <p:nvSpPr>
          <p:cNvPr id="170" name="Google Shape;170;p1"/>
          <p:cNvSpPr txBox="1"/>
          <p:nvPr>
            <p:ph idx="1" type="body"/>
          </p:nvPr>
        </p:nvSpPr>
        <p:spPr>
          <a:xfrm>
            <a:off x="831850" y="3678148"/>
            <a:ext cx="10515600" cy="184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Mia Taylor MSN, FNP-BC, APRN-Rx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Director, Community &amp; Post-Acute Care Services</a:t>
            </a:r>
            <a:endParaRPr/>
          </a:p>
        </p:txBody>
      </p:sp>
      <p:sp>
        <p:nvSpPr>
          <p:cNvPr id="171" name="Google Shape;171;p1"/>
          <p:cNvSpPr/>
          <p:nvPr/>
        </p:nvSpPr>
        <p:spPr>
          <a:xfrm>
            <a:off x="831850" y="5521843"/>
            <a:ext cx="1929518" cy="1133002"/>
          </a:xfrm>
          <a:prstGeom prst="foldedCorner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60950" lIns="60950" spcFirstLastPara="1" rIns="60950" wrap="square" tIns="609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Clinical Care Coordination &amp; Transitional Case Management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"/>
          <p:cNvSpPr txBox="1"/>
          <p:nvPr>
            <p:ph type="title"/>
          </p:nvPr>
        </p:nvSpPr>
        <p:spPr>
          <a:xfrm>
            <a:off x="834960" y="124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</a:pPr>
            <a:r>
              <a:rPr lang="en-US"/>
              <a:t>Health Information Technology Support</a:t>
            </a:r>
            <a:endParaRPr/>
          </a:p>
        </p:txBody>
      </p:sp>
      <p:sp>
        <p:nvSpPr>
          <p:cNvPr id="232" name="Google Shape;232;p10"/>
          <p:cNvSpPr txBox="1"/>
          <p:nvPr>
            <p:ph idx="1" type="body"/>
          </p:nvPr>
        </p:nvSpPr>
        <p:spPr>
          <a:xfrm>
            <a:off x="838200" y="2028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Patient Identification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High Risk- High Need- clinical data, claims data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High utilizers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Undiagnosed Hypertension and Diabetes algorithms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Standardized SDoH screening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Patient Engagement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Working with HHIE to identify patients seen in the ED and Inpatient in real time and outreach during that “teachable moment”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Identifying patients not seen by PCP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Identify patients with  non- adherent concerns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"/>
          <p:cNvSpPr txBox="1"/>
          <p:nvPr>
            <p:ph type="title"/>
          </p:nvPr>
        </p:nvSpPr>
        <p:spPr>
          <a:xfrm>
            <a:off x="834960" y="124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</a:pPr>
            <a:r>
              <a:rPr lang="en-US"/>
              <a:t>What’s Next?</a:t>
            </a:r>
            <a:endParaRPr/>
          </a:p>
        </p:txBody>
      </p:sp>
      <p:sp>
        <p:nvSpPr>
          <p:cNvPr id="238" name="Google Shape;238;p11"/>
          <p:cNvSpPr txBox="1"/>
          <p:nvPr>
            <p:ph idx="1" type="body"/>
          </p:nvPr>
        </p:nvSpPr>
        <p:spPr>
          <a:xfrm>
            <a:off x="834960" y="1899516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Continue to expand the Health Coach role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Continue to expand the CHW/Navigator Role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Continue to work on engagement initiatives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RPM platform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Continue to partner with community preventative health initiatives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DOE, DOH, UH Keiki programs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Continue to explore data algorithms to help identify patients at risk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/>
              <a:t>Stroke Algorithm Project, Paul Coverdell National Acute Stroke Program.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/>
          <p:nvPr>
            <p:ph type="title"/>
          </p:nvPr>
        </p:nvSpPr>
        <p:spPr>
          <a:xfrm>
            <a:off x="831850" y="91588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roxima Nova"/>
              <a:buNone/>
            </a:pPr>
            <a:r>
              <a:rPr lang="en-US"/>
              <a:t>MAHALO</a:t>
            </a:r>
            <a:endParaRPr/>
          </a:p>
        </p:txBody>
      </p:sp>
      <p:sp>
        <p:nvSpPr>
          <p:cNvPr id="244" name="Google Shape;244;p12"/>
          <p:cNvSpPr txBox="1"/>
          <p:nvPr>
            <p:ph idx="1" type="body"/>
          </p:nvPr>
        </p:nvSpPr>
        <p:spPr>
          <a:xfrm>
            <a:off x="831850" y="387857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115" y="266286"/>
            <a:ext cx="5623471" cy="513792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"/>
          <p:cNvSpPr txBox="1"/>
          <p:nvPr>
            <p:ph type="title"/>
          </p:nvPr>
        </p:nvSpPr>
        <p:spPr>
          <a:xfrm>
            <a:off x="100687" y="375176"/>
            <a:ext cx="356615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roxima Nova"/>
              <a:buNone/>
            </a:pPr>
            <a:r>
              <a:rPr lang="en-US"/>
              <a:t>TEAM-BASED </a:t>
            </a:r>
            <a:br>
              <a:rPr lang="en-US"/>
            </a:br>
            <a:r>
              <a:rPr lang="en-US"/>
              <a:t>MODEL OF CARE</a:t>
            </a:r>
            <a:endParaRPr/>
          </a:p>
        </p:txBody>
      </p:sp>
      <p:sp>
        <p:nvSpPr>
          <p:cNvPr id="178" name="Google Shape;178;p2"/>
          <p:cNvSpPr txBox="1"/>
          <p:nvPr>
            <p:ph idx="1" type="body"/>
          </p:nvPr>
        </p:nvSpPr>
        <p:spPr>
          <a:xfrm>
            <a:off x="204148" y="296244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b="1" lang="en-US" sz="2000">
                <a:solidFill>
                  <a:schemeClr val="lt1"/>
                </a:solidFill>
              </a:rPr>
              <a:t>PRIMARY CARE TEAM</a:t>
            </a:r>
            <a:endParaRPr/>
          </a:p>
          <a:p>
            <a:pPr indent="-193087" lvl="0" marL="1930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Physician (MD)</a:t>
            </a:r>
            <a:endParaRPr/>
          </a:p>
          <a:p>
            <a:pPr indent="-193087" lvl="0" marL="1930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Nurse Practitioner (NP)</a:t>
            </a:r>
            <a:endParaRPr/>
          </a:p>
          <a:p>
            <a:pPr indent="-193087" lvl="0" marL="1930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Provider Practice Assistant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 sz="2000">
                <a:solidFill>
                  <a:schemeClr val="lt1"/>
                </a:solidFill>
              </a:rPr>
              <a:t>    (PPA/MA)</a:t>
            </a:r>
            <a:endParaRPr/>
          </a:p>
          <a:p>
            <a:pPr indent="-193087" lvl="0" marL="1930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Registered Nurse (RN)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179" name="Google Shape;179;p2"/>
          <p:cNvSpPr txBox="1"/>
          <p:nvPr>
            <p:ph idx="2" type="body"/>
          </p:nvPr>
        </p:nvSpPr>
        <p:spPr>
          <a:xfrm>
            <a:off x="3973235" y="375163"/>
            <a:ext cx="2877300" cy="25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Clr>
                <a:srgbClr val="4083BC"/>
              </a:buClr>
              <a:buSzPts val="1800"/>
              <a:buNone/>
            </a:pPr>
            <a:r>
              <a:rPr b="1" lang="en-US" sz="1800">
                <a:solidFill>
                  <a:srgbClr val="4083BC"/>
                </a:solidFill>
              </a:rPr>
              <a:t>EXTENDED CARE TEAM</a:t>
            </a:r>
            <a:endParaRPr/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700">
                <a:solidFill>
                  <a:srgbClr val="000000"/>
                </a:solidFill>
              </a:rPr>
              <a:t>Social Worker</a:t>
            </a:r>
            <a:endParaRPr sz="1700"/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700">
                <a:solidFill>
                  <a:srgbClr val="000000"/>
                </a:solidFill>
              </a:rPr>
              <a:t>RN Case Manager-complex</a:t>
            </a:r>
            <a:endParaRPr sz="1700"/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700">
                <a:solidFill>
                  <a:srgbClr val="000000"/>
                </a:solidFill>
              </a:rPr>
              <a:t>CHW/Navigator</a:t>
            </a:r>
            <a:endParaRPr sz="1700"/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en-US" sz="1700">
                <a:solidFill>
                  <a:srgbClr val="FF0000"/>
                </a:solidFill>
              </a:rPr>
              <a:t>Health Coach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700">
                <a:solidFill>
                  <a:srgbClr val="000000"/>
                </a:solidFill>
              </a:rPr>
              <a:t>Dietician</a:t>
            </a:r>
            <a:endParaRPr sz="1700"/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700">
                <a:solidFill>
                  <a:srgbClr val="000000"/>
                </a:solidFill>
              </a:rPr>
              <a:t>Pharmacist</a:t>
            </a:r>
            <a:endParaRPr sz="1700"/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700">
                <a:solidFill>
                  <a:srgbClr val="000000"/>
                </a:solidFill>
              </a:rPr>
              <a:t>Psychiatrist</a:t>
            </a:r>
            <a:endParaRPr sz="1700"/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180" name="Google Shape;180;p2"/>
          <p:cNvSpPr txBox="1"/>
          <p:nvPr/>
        </p:nvSpPr>
        <p:spPr>
          <a:xfrm>
            <a:off x="3910510" y="2962444"/>
            <a:ext cx="3987600" cy="3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3333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COMMUNITY RESOURCES</a:t>
            </a:r>
            <a:endParaRPr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Skilled Nursing Facilities/</a:t>
            </a:r>
            <a:endParaRPr sz="1300"/>
          </a:p>
          <a:p>
            <a:pPr indent="0" lvl="0" marL="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	LTC Facilities</a:t>
            </a:r>
            <a:endParaRPr sz="1300"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Home Care /Home Infusion </a:t>
            </a:r>
            <a:endParaRPr sz="1300"/>
          </a:p>
          <a:p>
            <a:pPr indent="0" lvl="0" marL="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	Agencies</a:t>
            </a:r>
            <a:endParaRPr sz="1300"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Hospice/Palliative Care Agencies</a:t>
            </a:r>
            <a:endParaRPr sz="1300"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Behavioral Health/Substance Use Support</a:t>
            </a:r>
            <a:endParaRPr sz="1300"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Community Pharmacists</a:t>
            </a:r>
            <a:endParaRPr sz="1300"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Physical Therapy</a:t>
            </a:r>
            <a:endParaRPr sz="1300"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Urgent Care</a:t>
            </a:r>
            <a:endParaRPr sz="1300"/>
          </a:p>
          <a:p>
            <a:pPr indent="-336550" lvl="0" marL="34290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b="0" i="0" lang="en-US" sz="1700" u="none" cap="none" strike="noStrik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Payers</a:t>
            </a:r>
            <a:endParaRPr sz="1300"/>
          </a:p>
          <a:p>
            <a:pPr indent="0" lvl="0" marL="0" marR="0" rtl="0" algn="l">
              <a:lnSpc>
                <a:spcPct val="93333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"/>
          <p:cNvSpPr txBox="1"/>
          <p:nvPr>
            <p:ph type="title"/>
          </p:nvPr>
        </p:nvSpPr>
        <p:spPr>
          <a:xfrm>
            <a:off x="834960" y="12420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</a:pPr>
            <a:r>
              <a:rPr lang="en-US"/>
              <a:t>QCIPN CCC Health Coach Responsibilities</a:t>
            </a:r>
            <a:endParaRPr/>
          </a:p>
        </p:txBody>
      </p:sp>
      <p:sp>
        <p:nvSpPr>
          <p:cNvPr id="186" name="Google Shape;186;p3"/>
          <p:cNvSpPr txBox="1"/>
          <p:nvPr>
            <p:ph idx="1" type="body"/>
          </p:nvPr>
        </p:nvSpPr>
        <p:spPr>
          <a:xfrm>
            <a:off x="838200" y="20288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Guide patients through the stages of change. Engage in change talk, individualized approach to supporting the patient’s goals </a:t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Regular patient check-ins (asynchronous &amp; synchronous) via different modalities based on patient preference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As needed, support patients in learning to use monitoring devices such as for blood pressure, blood glucose and weight</a:t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Char char="•"/>
            </a:pPr>
            <a:r>
              <a:rPr lang="en-US"/>
              <a:t>As needed and established by protocol coordinate patient visits with pharmacist, physician, and/or additional health system resources</a:t>
            </a:r>
            <a:endParaRPr sz="32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type="title"/>
          </p:nvPr>
        </p:nvSpPr>
        <p:spPr>
          <a:xfrm>
            <a:off x="286073" y="57673"/>
            <a:ext cx="1054422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roxima Nova"/>
              <a:buNone/>
            </a:pPr>
            <a:r>
              <a:rPr lang="en-US" sz="4200"/>
              <a:t>TRANSITIONAL CASE MANAGEMENT PROGRAM</a:t>
            </a:r>
            <a:endParaRPr/>
          </a:p>
        </p:txBody>
      </p:sp>
      <p:sp>
        <p:nvSpPr>
          <p:cNvPr id="192" name="Google Shape;192;p4"/>
          <p:cNvSpPr txBox="1"/>
          <p:nvPr>
            <p:ph idx="1" type="body"/>
          </p:nvPr>
        </p:nvSpPr>
        <p:spPr>
          <a:xfrm>
            <a:off x="206830" y="1579254"/>
            <a:ext cx="11789228" cy="489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 sz="2400">
                <a:solidFill>
                  <a:schemeClr val="dk1"/>
                </a:solidFill>
              </a:rPr>
              <a:t>Provides telephonic support for 30 days for patients discharging from Punchbowl, Queen's West Oahu, and Molokai General &amp; North Hawaii Community Hospitals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Support for high, risk-high needs patients from the acute care setting to the next level of care via a warm handoff from the inpatient teams including:</a:t>
            </a:r>
            <a:endParaRPr/>
          </a:p>
          <a:p>
            <a:pPr indent="-285750" lvl="1" marL="933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High risk diabetes</a:t>
            </a:r>
            <a:endParaRPr/>
          </a:p>
          <a:p>
            <a:pPr indent="-285750" lvl="1" marL="933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Stroke -supporting the advanced stroke certification workflow</a:t>
            </a:r>
            <a:endParaRPr/>
          </a:p>
          <a:p>
            <a:pPr indent="-285750" lvl="1" marL="933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Heart failure- supporting the inpatient and ambulatory Heart Failure Team</a:t>
            </a:r>
            <a:endParaRPr/>
          </a:p>
          <a:p>
            <a:pPr indent="-285750" lvl="1" marL="933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Palliative care</a:t>
            </a:r>
            <a:endParaRPr/>
          </a:p>
          <a:p>
            <a:pPr indent="-285750" lvl="1" marL="933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Geriatrics</a:t>
            </a:r>
            <a:endParaRPr/>
          </a:p>
          <a:p>
            <a:pPr indent="-285750" lvl="1" marL="933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Queens Coalition – ED hyper-utilizers</a:t>
            </a:r>
            <a:endParaRPr/>
          </a:p>
          <a:p>
            <a:pPr indent="-285750" lvl="1" marL="9334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Afib, Cellulitis, CKD and COPD pathways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900"/>
              <a:buNone/>
            </a:pPr>
            <a:r>
              <a:t/>
            </a:r>
            <a:endParaRPr b="1" i="1"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/>
          <p:nvPr>
            <p:ph type="title"/>
          </p:nvPr>
        </p:nvSpPr>
        <p:spPr>
          <a:xfrm>
            <a:off x="762000" y="184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roxima Nova"/>
              <a:buNone/>
            </a:pPr>
            <a:r>
              <a:rPr lang="en-US" sz="4200"/>
              <a:t>TCMP CHW Practicum Student Responsibilities</a:t>
            </a:r>
            <a:endParaRPr/>
          </a:p>
        </p:txBody>
      </p:sp>
      <p:sp>
        <p:nvSpPr>
          <p:cNvPr id="198" name="Google Shape;198;p5"/>
          <p:cNvSpPr txBox="1"/>
          <p:nvPr>
            <p:ph idx="1" type="body"/>
          </p:nvPr>
        </p:nvSpPr>
        <p:spPr>
          <a:xfrm>
            <a:off x="838199" y="1633592"/>
            <a:ext cx="10097655" cy="4736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Assist with appointment scheduling and reminders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Arrange transportation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Coordinate to obtain medication, equipment and supplies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Provide resource material via MyChart, email, mail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Coordinate outpatient services such as Home health, OT/PT/ST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Linkage to community resources such benefit assistance, referring to health coordinators and mental health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Patient Advocacy/support to caregivers/family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Assist RNs and SWAs with urgent needs and follow up for patients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ED follow up calls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ct val="100000"/>
              <a:buChar char="•"/>
            </a:pPr>
            <a:r>
              <a:rPr lang="en-US"/>
              <a:t>And more!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/>
          <p:nvPr>
            <p:ph type="title"/>
          </p:nvPr>
        </p:nvSpPr>
        <p:spPr>
          <a:xfrm>
            <a:off x="286073" y="14130"/>
            <a:ext cx="1054422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roxima Nova"/>
              <a:buNone/>
            </a:pPr>
            <a:r>
              <a:rPr lang="en-US" sz="4000"/>
              <a:t>CHRONIC KIDNEY DISEASE (CKD) CONNECT</a:t>
            </a:r>
            <a:endParaRPr/>
          </a:p>
        </p:txBody>
      </p:sp>
      <p:sp>
        <p:nvSpPr>
          <p:cNvPr id="204" name="Google Shape;204;p6"/>
          <p:cNvSpPr txBox="1"/>
          <p:nvPr>
            <p:ph idx="1" type="body"/>
          </p:nvPr>
        </p:nvSpPr>
        <p:spPr>
          <a:xfrm>
            <a:off x="381002" y="1512127"/>
            <a:ext cx="7282540" cy="1718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b="1" lang="en-US" sz="2000"/>
              <a:t>Assessment, Care Plan Development and Clinical Monitoring.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b="1" lang="en-US" sz="2000"/>
              <a:t>Health mentors perform telephonic, telehealth or face-to-face visit to provide teaching, follow patients over time, monitor progress and share results with providers</a:t>
            </a:r>
            <a:endParaRPr b="1" sz="11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lang="en-US" sz="2000"/>
              <a:t>Provide disease specific care coordination and education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lang="en-US" sz="2000"/>
              <a:t>Manage contributing factors- hypertension and diabetes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600"/>
              <a:buNone/>
            </a:pPr>
            <a:r>
              <a:t/>
            </a:r>
            <a:endParaRPr b="1"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b="1" lang="en-US" sz="2000"/>
              <a:t>Typical Patient Profile:</a:t>
            </a:r>
            <a:endParaRPr sz="20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</a:pPr>
            <a:r>
              <a:rPr lang="en-US" sz="2000"/>
              <a:t>CKD Stage 3-5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</a:pPr>
            <a:r>
              <a:rPr lang="en-US" sz="2000"/>
              <a:t>Complex medical/psychosocial needs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</a:pPr>
            <a:r>
              <a:rPr lang="en-US" sz="2000"/>
              <a:t>Needs additional disease specific education and support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</a:pPr>
            <a:r>
              <a:rPr lang="en-US" sz="2000"/>
              <a:t>Would benefit from goals of care and ACP</a:t>
            </a:r>
            <a:endParaRPr/>
          </a:p>
        </p:txBody>
      </p:sp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5894" y="1503054"/>
            <a:ext cx="4041308" cy="50851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/>
          <p:nvPr>
            <p:ph type="title"/>
          </p:nvPr>
        </p:nvSpPr>
        <p:spPr>
          <a:xfrm>
            <a:off x="286073" y="57673"/>
            <a:ext cx="1054422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Proxima Nova"/>
              <a:buNone/>
            </a:pPr>
            <a:r>
              <a:rPr lang="en-US"/>
              <a:t>SMOKING CESSATION PROGRAM</a:t>
            </a:r>
            <a:endParaRPr/>
          </a:p>
        </p:txBody>
      </p:sp>
      <p:sp>
        <p:nvSpPr>
          <p:cNvPr id="211" name="Google Shape;211;p7"/>
          <p:cNvSpPr txBox="1"/>
          <p:nvPr>
            <p:ph idx="1" type="body"/>
          </p:nvPr>
        </p:nvSpPr>
        <p:spPr>
          <a:xfrm>
            <a:off x="206830" y="1579254"/>
            <a:ext cx="7591696" cy="489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2800"/>
              <a:buNone/>
            </a:pPr>
            <a:r>
              <a:rPr b="1" lang="en-US"/>
              <a:t>Quit Support and Education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None/>
            </a:pPr>
            <a:r>
              <a:rPr lang="en-US" sz="2400"/>
              <a:t>Provides resources, one-to-one support, community resources, and </a:t>
            </a:r>
            <a:r>
              <a:rPr lang="en-US" sz="2400"/>
              <a:t>interdisciplinary</a:t>
            </a:r>
            <a:r>
              <a:rPr lang="en-US" sz="2400"/>
              <a:t> education on making this healthy lifestyle change supported by: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Program Coordinator/Educator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Pharmacist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Behavioral Health Team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800"/>
              <a:buNone/>
            </a:pPr>
            <a:r>
              <a:rPr b="1" lang="en-US"/>
              <a:t>Typical Patient Profile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Current smoker or vaper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Willingness  to quit</a:t>
            </a:r>
            <a:endParaRPr/>
          </a:p>
          <a:p>
            <a:pPr indent="-1333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None/>
            </a:pPr>
            <a:r>
              <a:t/>
            </a:r>
            <a:endParaRPr b="1" i="1" sz="24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200"/>
              <a:buNone/>
            </a:pPr>
            <a:r>
              <a:t/>
            </a:r>
            <a:endParaRPr sz="2200"/>
          </a:p>
        </p:txBody>
      </p:sp>
      <p:pic>
        <p:nvPicPr>
          <p:cNvPr id="212" name="Google Shape;212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2175" y="1579254"/>
            <a:ext cx="3627417" cy="469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/>
          <p:nvPr>
            <p:ph type="title"/>
          </p:nvPr>
        </p:nvSpPr>
        <p:spPr>
          <a:xfrm>
            <a:off x="286073" y="14130"/>
            <a:ext cx="1149227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Proxima Nova"/>
              <a:buNone/>
            </a:pPr>
            <a:r>
              <a:rPr lang="en-US" sz="4200"/>
              <a:t>OLA HOU I KA HULA: RESTORE HEALTH THROUGH HULA</a:t>
            </a:r>
            <a:endParaRPr/>
          </a:p>
        </p:txBody>
      </p:sp>
      <p:sp>
        <p:nvSpPr>
          <p:cNvPr id="218" name="Google Shape;218;p8"/>
          <p:cNvSpPr txBox="1"/>
          <p:nvPr>
            <p:ph idx="1" type="body"/>
          </p:nvPr>
        </p:nvSpPr>
        <p:spPr>
          <a:xfrm>
            <a:off x="193605" y="1579254"/>
            <a:ext cx="7282540" cy="195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2400"/>
              <a:buNone/>
            </a:pPr>
            <a:r>
              <a:rPr b="1" lang="en-US" sz="2400"/>
              <a:t>FREE 6-Month Virtual Hula Cohort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None/>
            </a:pPr>
            <a:r>
              <a:rPr b="1" lang="en-US" sz="2400"/>
              <a:t>Hypertension Education sessions supported by: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Pharmacist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Dietitian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 RN</a:t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None/>
            </a:pPr>
            <a:r>
              <a:rPr b="1" lang="en-US" sz="2400"/>
              <a:t>Typical Patient Profile:</a:t>
            </a:r>
            <a:endParaRPr sz="2400"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Adults 18 and older with a documented diagnosis of hypertension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400"/>
              <a:buChar char="•"/>
            </a:pPr>
            <a:r>
              <a:rPr lang="en-US" sz="2400"/>
              <a:t>No hula experience is necessary</a:t>
            </a:r>
            <a:endParaRPr/>
          </a:p>
        </p:txBody>
      </p:sp>
      <p:pic>
        <p:nvPicPr>
          <p:cNvPr id="219" name="Google Shape;21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45993" y="1579254"/>
            <a:ext cx="3922023" cy="50762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>
            <p:ph type="title"/>
          </p:nvPr>
        </p:nvSpPr>
        <p:spPr>
          <a:xfrm>
            <a:off x="286073" y="14130"/>
            <a:ext cx="1178400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roxima Nova"/>
              <a:buNone/>
            </a:pPr>
            <a:r>
              <a:rPr lang="en-US" sz="3600"/>
              <a:t>CHRONIC OBSTRUCTIVE PULMONARY DISEASE (COPD) PROGRAM</a:t>
            </a:r>
            <a:endParaRPr/>
          </a:p>
        </p:txBody>
      </p:sp>
      <p:sp>
        <p:nvSpPr>
          <p:cNvPr id="225" name="Google Shape;225;p9"/>
          <p:cNvSpPr txBox="1"/>
          <p:nvPr>
            <p:ph idx="1" type="body"/>
          </p:nvPr>
        </p:nvSpPr>
        <p:spPr>
          <a:xfrm>
            <a:off x="381002" y="1579254"/>
            <a:ext cx="7282540" cy="19586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b="1" lang="en-US" sz="2000"/>
              <a:t>Assessment, Care Plan Development, and Clinical Monitoring.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b="1" lang="en-US" sz="2000"/>
              <a:t>Health mentors perform telephonic, telehealth or face-to face visit to provide teaching, follow patients over time, monitor progress and share results with providers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lang="en-US" sz="2000"/>
              <a:t>Support patients with newly diagnosed or worsening symptoms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14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None/>
            </a:pPr>
            <a:r>
              <a:rPr b="1" lang="en-US" sz="2000"/>
              <a:t>Typical Patient Profile:</a:t>
            </a:r>
            <a:endParaRPr sz="2000"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</a:pPr>
            <a:r>
              <a:rPr lang="en-US" sz="2000"/>
              <a:t>Has had hospitalization or treated in ED/urgent care for recent, known or suspected COPD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</a:pPr>
            <a:r>
              <a:rPr lang="en-US" sz="2000"/>
              <a:t>Needing assistance in improving COPD management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62E50"/>
              </a:buClr>
              <a:buSzPts val="2000"/>
              <a:buChar char="•"/>
            </a:pPr>
            <a:r>
              <a:rPr lang="en-US" sz="2000"/>
              <a:t>Newly diagnosed or identified as needing assistance or support in the ambulatory setting </a:t>
            </a:r>
            <a:endParaRPr/>
          </a:p>
        </p:txBody>
      </p:sp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3003" y="1657631"/>
            <a:ext cx="3816631" cy="493916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F4C92"/>
      </a:accent1>
      <a:accent2>
        <a:srgbClr val="7EACD3"/>
      </a:accent2>
      <a:accent3>
        <a:srgbClr val="9EC16C"/>
      </a:accent3>
      <a:accent4>
        <a:srgbClr val="E9713D"/>
      </a:accent4>
      <a:accent5>
        <a:srgbClr val="A7A087"/>
      </a:accent5>
      <a:accent6>
        <a:srgbClr val="DAD3C5"/>
      </a:accent6>
      <a:hlink>
        <a:srgbClr val="0070C0"/>
      </a:hlink>
      <a:folHlink>
        <a:srgbClr val="44536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2022-02-07T15:41:56Z</dcterms:created>
  <dc:creator>Jonny Redfield</dc:creator>
</cp:coreProperties>
</file>